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17"/>
  </p:notesMasterIdLst>
  <p:sldIdLst>
    <p:sldId id="332" r:id="rId2"/>
    <p:sldId id="279" r:id="rId3"/>
    <p:sldId id="281" r:id="rId4"/>
    <p:sldId id="328" r:id="rId5"/>
    <p:sldId id="288" r:id="rId6"/>
    <p:sldId id="329" r:id="rId7"/>
    <p:sldId id="285" r:id="rId8"/>
    <p:sldId id="286" r:id="rId9"/>
    <p:sldId id="333" r:id="rId10"/>
    <p:sldId id="334" r:id="rId11"/>
    <p:sldId id="342" r:id="rId12"/>
    <p:sldId id="335" r:id="rId13"/>
    <p:sldId id="343" r:id="rId14"/>
    <p:sldId id="340" r:id="rId15"/>
    <p:sldId id="33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99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110" d="100"/>
          <a:sy n="110" d="100"/>
        </p:scale>
        <p:origin x="-1644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user\Desktop\&#1051;&#1080;&#1089;&#1090;%20Microsoft%20Office%20Excel%20(4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user\Desktop\&#1050;&#1086;&#1085;&#1082;&#1091;&#1088;&#1089;%202024&#1075;\&#1082;&#1086;&#1085;&#1082;&#1091;&#1088;&#1089;\&#1051;&#1080;&#1089;&#1090;%20Microsoft%20Office%20Excel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user\Desktop\&#1051;&#1080;&#1089;&#1090;%20Microsoft%20Office%20Excel%20(4)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PC-Games\Desktop\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floor>
      <c:spPr>
        <a:noFill/>
        <a:ln w="9525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</a:schemeClr>
          </a:contourClr>
        </a:sp3d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ser>
          <c:idx val="0"/>
          <c:order val="0"/>
          <c:tx>
            <c:strRef>
              <c:f>Лист1!$C$2:$C$3</c:f>
              <c:strCache>
                <c:ptCount val="1"/>
                <c:pt idx="0">
                  <c:v>штаты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Лист1!$B$4:$B$7</c:f>
              <c:strCache>
                <c:ptCount val="4"/>
                <c:pt idx="0">
                  <c:v>Врачи АГ</c:v>
                </c:pt>
                <c:pt idx="1">
                  <c:v>акушерки</c:v>
                </c:pt>
                <c:pt idx="2">
                  <c:v>фельдшера</c:v>
                </c:pt>
                <c:pt idx="3">
                  <c:v>соцработник</c:v>
                </c:pt>
              </c:strCache>
            </c:strRef>
          </c:cat>
          <c:val>
            <c:numRef>
              <c:f>Лист1!$C$4:$C$7</c:f>
              <c:numCache>
                <c:formatCode>General</c:formatCode>
                <c:ptCount val="4"/>
                <c:pt idx="0">
                  <c:v>2.25</c:v>
                </c:pt>
                <c:pt idx="1">
                  <c:v>7</c:v>
                </c:pt>
                <c:pt idx="2">
                  <c:v>18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Лист1!$D$2:$D$3</c:f>
              <c:strCache>
                <c:ptCount val="1"/>
                <c:pt idx="0">
                  <c:v>Укомплек тованность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Лист1!$B$4:$B$7</c:f>
              <c:strCache>
                <c:ptCount val="4"/>
                <c:pt idx="0">
                  <c:v>Врачи АГ</c:v>
                </c:pt>
                <c:pt idx="1">
                  <c:v>акушерки</c:v>
                </c:pt>
                <c:pt idx="2">
                  <c:v>фельдшера</c:v>
                </c:pt>
                <c:pt idx="3">
                  <c:v>соцработник</c:v>
                </c:pt>
              </c:strCache>
            </c:strRef>
          </c:cat>
          <c:val>
            <c:numRef>
              <c:f>Лист1!$D$4:$D$7</c:f>
              <c:numCache>
                <c:formatCode>0.00%</c:formatCode>
                <c:ptCount val="4"/>
                <c:pt idx="0">
                  <c:v>0.44400000000000039</c:v>
                </c:pt>
                <c:pt idx="1">
                  <c:v>0.85700000000000065</c:v>
                </c:pt>
                <c:pt idx="2" formatCode="0%">
                  <c:v>0.89000000000000079</c:v>
                </c:pt>
                <c:pt idx="3" formatCode="0%">
                  <c:v>1</c:v>
                </c:pt>
              </c:numCache>
            </c:numRef>
          </c:val>
        </c:ser>
        <c:shape val="cone"/>
        <c:axId val="126765696"/>
        <c:axId val="126873984"/>
        <c:axId val="0"/>
      </c:bar3DChart>
      <c:catAx>
        <c:axId val="126765696"/>
        <c:scaling>
          <c:orientation val="minMax"/>
        </c:scaling>
        <c:axPos val="l"/>
        <c:numFmt formatCode="General" sourceLinked="0"/>
        <c:tickLblPos val="nextTo"/>
        <c:spPr>
          <a:noFill/>
          <a:ln w="952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26873984"/>
        <c:crosses val="autoZero"/>
        <c:auto val="1"/>
        <c:lblAlgn val="ctr"/>
        <c:lblOffset val="100"/>
      </c:catAx>
      <c:valAx>
        <c:axId val="12687398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tickLblPos val="nextTo"/>
        <c:spPr>
          <a:noFill/>
          <a:ln w="952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676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depthPercent val="60"/>
      <c:perspective val="100"/>
    </c:view3D>
    <c:floor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456809589964022E-2"/>
          <c:y val="2.9643102718316661E-2"/>
          <c:w val="0.92763316818009012"/>
          <c:h val="0.633599269750808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Лист1!$B$63</c:f>
              <c:strCache>
                <c:ptCount val="1"/>
                <c:pt idx="0">
                  <c:v>Рождаемость на 1000 нас.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Лист1!$C$62:$E$62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Лист1!$C$63:$E$63</c:f>
              <c:numCache>
                <c:formatCode>General</c:formatCode>
                <c:ptCount val="3"/>
                <c:pt idx="0">
                  <c:v>8.9</c:v>
                </c:pt>
                <c:pt idx="1">
                  <c:v>9.1</c:v>
                </c:pt>
                <c:pt idx="2">
                  <c:v>8.1</c:v>
                </c:pt>
              </c:numCache>
            </c:numRef>
          </c:val>
        </c:ser>
        <c:ser>
          <c:idx val="1"/>
          <c:order val="1"/>
          <c:tx>
            <c:strRef>
              <c:f>Лист1!$B$64</c:f>
              <c:strCache>
                <c:ptCount val="1"/>
                <c:pt idx="0">
                  <c:v>Общая смертность на 1000 нас.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dLbls>
            <c:dLbl>
              <c:idx val="0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Лист1!$C$62:$E$62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Лист1!$C$64:$E$64</c:f>
              <c:numCache>
                <c:formatCode>General</c:formatCode>
                <c:ptCount val="3"/>
                <c:pt idx="0">
                  <c:v>16.600000000000001</c:v>
                </c:pt>
                <c:pt idx="1">
                  <c:v>15.25</c:v>
                </c:pt>
                <c:pt idx="2">
                  <c:v>12.7</c:v>
                </c:pt>
              </c:numCache>
            </c:numRef>
          </c:val>
        </c:ser>
        <c:ser>
          <c:idx val="2"/>
          <c:order val="2"/>
          <c:tx>
            <c:strRef>
              <c:f>Лист1!$B$65</c:f>
              <c:strCache>
                <c:ptCount val="1"/>
                <c:pt idx="0">
                  <c:v>                                                            Естественный прирост на 1000 нас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Лист1!$C$62:$E$62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Лист1!$C$65:$E$65</c:f>
              <c:numCache>
                <c:formatCode>General</c:formatCode>
                <c:ptCount val="3"/>
                <c:pt idx="0">
                  <c:v>-6.5</c:v>
                </c:pt>
                <c:pt idx="1">
                  <c:v>-3.6</c:v>
                </c:pt>
                <c:pt idx="2">
                  <c:v>-8.1</c:v>
                </c:pt>
              </c:numCache>
            </c:numRef>
          </c:val>
        </c:ser>
        <c:ser>
          <c:idx val="3"/>
          <c:order val="3"/>
          <c:tx>
            <c:strRef>
              <c:f>Лист1!$B$66</c:f>
              <c:strCache>
                <c:ptCount val="1"/>
                <c:pt idx="0">
                  <c:v>Младенческая смертность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Лист1!$C$62:$E$62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Лист1!$C$66:$E$66</c:f>
              <c:numCache>
                <c:formatCode>General</c:formatCode>
                <c:ptCount val="3"/>
                <c:pt idx="0">
                  <c:v>5</c:v>
                </c:pt>
                <c:pt idx="1">
                  <c:v>15.8</c:v>
                </c:pt>
                <c:pt idx="2">
                  <c:v>0</c:v>
                </c:pt>
              </c:numCache>
            </c:numRef>
          </c:val>
        </c:ser>
        <c:ser>
          <c:idx val="4"/>
          <c:order val="4"/>
          <c:tx>
            <c:strRef>
              <c:f>Лист1!$B$67</c:f>
              <c:strCache>
                <c:ptCount val="1"/>
                <c:pt idx="0">
                  <c:v>Перинатальная смертность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Лист1!$C$62:$E$62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Лист1!$C$67:$E$67</c:f>
              <c:numCache>
                <c:formatCode>0.0</c:formatCode>
                <c:ptCount val="3"/>
                <c:pt idx="0" formatCode="General">
                  <c:v>15</c:v>
                </c:pt>
                <c:pt idx="1">
                  <c:v>15.9</c:v>
                </c:pt>
                <c:pt idx="2">
                  <c:v>4.5999999999999996</c:v>
                </c:pt>
              </c:numCache>
            </c:numRef>
          </c:val>
        </c:ser>
        <c:ser>
          <c:idx val="5"/>
          <c:order val="5"/>
          <c:tx>
            <c:strRef>
              <c:f>Лист1!$B$68</c:f>
              <c:strCache>
                <c:ptCount val="1"/>
                <c:pt idx="0">
                  <c:v>Мертворождаемость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Лист1!$C$62:$E$62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Лист1!$C$68:$E$68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</c:ser>
        <c:gapWidth val="65"/>
        <c:shape val="cylinder"/>
        <c:axId val="127756928"/>
        <c:axId val="127791488"/>
        <c:axId val="0"/>
      </c:bar3DChart>
      <c:catAx>
        <c:axId val="1277569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791488"/>
        <c:crosses val="autoZero"/>
        <c:auto val="1"/>
        <c:lblAlgn val="ctr"/>
        <c:lblOffset val="100"/>
      </c:catAx>
      <c:valAx>
        <c:axId val="12779148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756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Диспансерное наблюдение</a:t>
            </a:r>
            <a:r>
              <a:rPr lang="ru-RU" baseline="0" dirty="0" smtClean="0"/>
              <a:t> </a:t>
            </a:r>
            <a:r>
              <a:rPr lang="ru-RU" dirty="0" smtClean="0"/>
              <a:t> беременных женщин в </a:t>
            </a:r>
            <a:r>
              <a:rPr lang="ru-RU" dirty="0" err="1" smtClean="0"/>
              <a:t>Мухоршибирском</a:t>
            </a:r>
            <a:r>
              <a:rPr lang="ru-RU" dirty="0" smtClean="0"/>
              <a:t> районе </a:t>
            </a:r>
            <a:endParaRPr lang="ru-RU" dirty="0"/>
          </a:p>
        </c:rich>
      </c:tx>
      <c:layout/>
      <c:spPr>
        <a:noFill/>
        <a:ln>
          <a:noFill/>
        </a:ln>
        <a:effectLst/>
      </c:spPr>
    </c:title>
    <c:view3D>
      <c:rAngAx val="1"/>
    </c:view3D>
    <c:floor>
      <c:spPr>
        <a:noFill/>
        <a:ln w="9525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</a:schemeClr>
          </a:contourClr>
        </a:sp3d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Лист1!$C$29</c:f>
              <c:strCache>
                <c:ptCount val="1"/>
                <c:pt idx="0">
                  <c:v>2022г</c:v>
                </c:pt>
              </c:strCache>
            </c:strRef>
          </c:tx>
          <c:spPr>
            <a:solidFill>
              <a:schemeClr val="accent2"/>
            </a:solidFill>
            <a:ln w="9525" cap="flat" cmpd="sng" algn="ctr">
              <a:solidFill>
                <a:schemeClr val="lt1"/>
              </a:solidFill>
              <a:prstDash val="solid"/>
              <a:round/>
            </a:ln>
            <a:effectLst/>
            <a:sp3d contourW="9525">
              <a:contourClr>
                <a:schemeClr val="lt1"/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Лист1!$B$30:$B$33</c:f>
              <c:strCache>
                <c:ptCount val="4"/>
                <c:pt idx="0">
                  <c:v>Состояло на учете беременных</c:v>
                </c:pt>
                <c:pt idx="1">
                  <c:v>Поступило под наблюдение</c:v>
                </c:pt>
                <c:pt idx="2">
                  <c:v>Закончили беременность всего</c:v>
                </c:pt>
                <c:pt idx="3">
                  <c:v>Состоит на учете беременных</c:v>
                </c:pt>
              </c:strCache>
            </c:strRef>
          </c:cat>
          <c:val>
            <c:numRef>
              <c:f>Лист1!$C$30:$C$33</c:f>
              <c:numCache>
                <c:formatCode>General</c:formatCode>
                <c:ptCount val="4"/>
                <c:pt idx="0">
                  <c:v>102</c:v>
                </c:pt>
                <c:pt idx="1">
                  <c:v>198</c:v>
                </c:pt>
                <c:pt idx="2">
                  <c:v>195</c:v>
                </c:pt>
                <c:pt idx="3">
                  <c:v>99</c:v>
                </c:pt>
              </c:numCache>
            </c:numRef>
          </c:val>
        </c:ser>
        <c:ser>
          <c:idx val="1"/>
          <c:order val="1"/>
          <c:tx>
            <c:strRef>
              <c:f>Лист1!$D$29</c:f>
              <c:strCache>
                <c:ptCount val="1"/>
                <c:pt idx="0">
                  <c:v>2023г</c:v>
                </c:pt>
              </c:strCache>
            </c:strRef>
          </c:tx>
          <c:spPr>
            <a:solidFill>
              <a:schemeClr val="accent4"/>
            </a:solidFill>
            <a:ln w="9525" cap="flat" cmpd="sng" algn="ctr">
              <a:solidFill>
                <a:schemeClr val="lt1"/>
              </a:solidFill>
              <a:prstDash val="solid"/>
              <a:round/>
            </a:ln>
            <a:effectLst/>
            <a:sp3d contourW="9525">
              <a:contourClr>
                <a:schemeClr val="lt1"/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Лист1!$B$30:$B$33</c:f>
              <c:strCache>
                <c:ptCount val="4"/>
                <c:pt idx="0">
                  <c:v>Состояло на учете беременных</c:v>
                </c:pt>
                <c:pt idx="1">
                  <c:v>Поступило под наблюдение</c:v>
                </c:pt>
                <c:pt idx="2">
                  <c:v>Закончили беременность всего</c:v>
                </c:pt>
                <c:pt idx="3">
                  <c:v>Состоит на учете беременных</c:v>
                </c:pt>
              </c:strCache>
            </c:strRef>
          </c:cat>
          <c:val>
            <c:numRef>
              <c:f>Лист1!$D$30:$D$33</c:f>
              <c:numCache>
                <c:formatCode>General</c:formatCode>
                <c:ptCount val="4"/>
                <c:pt idx="0">
                  <c:v>99</c:v>
                </c:pt>
                <c:pt idx="1">
                  <c:v>219</c:v>
                </c:pt>
                <c:pt idx="2">
                  <c:v>203</c:v>
                </c:pt>
                <c:pt idx="3">
                  <c:v>104</c:v>
                </c:pt>
              </c:numCache>
            </c:numRef>
          </c:val>
        </c:ser>
        <c:ser>
          <c:idx val="2"/>
          <c:order val="2"/>
          <c:tx>
            <c:strRef>
              <c:f>Лист1!$E$29</c:f>
              <c:strCache>
                <c:ptCount val="1"/>
                <c:pt idx="0">
                  <c:v>2024г</c:v>
                </c:pt>
              </c:strCache>
            </c:strRef>
          </c:tx>
          <c:spPr>
            <a:solidFill>
              <a:schemeClr val="accent6"/>
            </a:solidFill>
            <a:ln w="9525" cap="flat" cmpd="sng" algn="ctr">
              <a:solidFill>
                <a:schemeClr val="lt1"/>
              </a:solidFill>
              <a:prstDash val="solid"/>
              <a:round/>
            </a:ln>
            <a:effectLst/>
            <a:sp3d contourW="9525">
              <a:contourClr>
                <a:schemeClr val="lt1"/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Лист1!$B$30:$B$33</c:f>
              <c:strCache>
                <c:ptCount val="4"/>
                <c:pt idx="0">
                  <c:v>Состояло на учете беременных</c:v>
                </c:pt>
                <c:pt idx="1">
                  <c:v>Поступило под наблюдение</c:v>
                </c:pt>
                <c:pt idx="2">
                  <c:v>Закончили беременность всего</c:v>
                </c:pt>
                <c:pt idx="3">
                  <c:v>Состоит на учете беременных</c:v>
                </c:pt>
              </c:strCache>
            </c:strRef>
          </c:cat>
          <c:val>
            <c:numRef>
              <c:f>Лист1!$E$30:$E$33</c:f>
              <c:numCache>
                <c:formatCode>General</c:formatCode>
                <c:ptCount val="4"/>
                <c:pt idx="0">
                  <c:v>104</c:v>
                </c:pt>
                <c:pt idx="1">
                  <c:v>156</c:v>
                </c:pt>
                <c:pt idx="2">
                  <c:v>192</c:v>
                </c:pt>
                <c:pt idx="3">
                  <c:v>71</c:v>
                </c:pt>
              </c:numCache>
            </c:numRef>
          </c:val>
        </c:ser>
        <c:shape val="cylinder"/>
        <c:axId val="127498112"/>
        <c:axId val="127499648"/>
        <c:axId val="0"/>
      </c:bar3DChart>
      <c:catAx>
        <c:axId val="127498112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27499648"/>
        <c:crosses val="autoZero"/>
        <c:auto val="1"/>
        <c:lblAlgn val="ctr"/>
        <c:lblOffset val="100"/>
      </c:catAx>
      <c:valAx>
        <c:axId val="1274996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tickLblPos val="nextTo"/>
        <c:spPr>
          <a:noFill/>
          <a:ln w="952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49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Показатели работы службы родовспоможения</a:t>
            </a:r>
          </a:p>
        </c:rich>
      </c:tx>
      <c:layout>
        <c:manualLayout>
          <c:xMode val="edge"/>
          <c:yMode val="edge"/>
          <c:x val="0.1994849671357837"/>
          <c:y val="1.7159043390086531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7.5515886601131413E-2"/>
          <c:y val="1.7201139138022521E-2"/>
          <c:w val="0.91827293327464499"/>
          <c:h val="0.60363973924502068"/>
        </c:manualLayout>
      </c:layout>
      <c:barChart>
        <c:barDir val="col"/>
        <c:grouping val="clustered"/>
        <c:ser>
          <c:idx val="0"/>
          <c:order val="0"/>
          <c:tx>
            <c:strRef>
              <c:f>Лист1!$E$2</c:f>
              <c:strCache>
                <c:ptCount val="1"/>
                <c:pt idx="0">
                  <c:v>2022 г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70000"/>
                    <a:satMod val="150000"/>
                  </a:schemeClr>
                </a:gs>
                <a:gs pos="34000">
                  <a:schemeClr val="accent1">
                    <a:shade val="70000"/>
                    <a:satMod val="140000"/>
                  </a:schemeClr>
                </a:gs>
                <a:gs pos="70000">
                  <a:schemeClr val="accent1">
                    <a:tint val="100000"/>
                    <a:shade val="90000"/>
                    <a:satMod val="140000"/>
                  </a:schemeClr>
                </a:gs>
                <a:gs pos="100000">
                  <a:schemeClr val="accent1">
                    <a:tint val="100000"/>
                    <a:shade val="100000"/>
                    <a:sat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5100000"/>
              </a:lightRig>
            </a:scene3d>
            <a:sp3d contourW="6350">
              <a:bevelT w="29210" h="12700"/>
              <a:contourClr>
                <a:scrgbClr r="0" g="0" b="0">
                  <a:shade val="30000"/>
                  <a:satMod val="130000"/>
                </a:scrgbClr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Лист1!$D$3:$D$6</c:f>
              <c:strCache>
                <c:ptCount val="4"/>
                <c:pt idx="0">
                  <c:v>Число родов (всего), из них:</c:v>
                </c:pt>
                <c:pt idx="1">
                  <c:v>- в акушерских стационарах I группы</c:v>
                </c:pt>
                <c:pt idx="2">
                  <c:v>В ургентном родильном зале</c:v>
                </c:pt>
                <c:pt idx="3">
                  <c:v>- в акушерских стационарах III группы</c:v>
                </c:pt>
              </c:strCache>
            </c:strRef>
          </c:cat>
          <c:val>
            <c:numRef>
              <c:f>Лист1!$E$3:$E$6</c:f>
              <c:numCache>
                <c:formatCode>General</c:formatCode>
                <c:ptCount val="4"/>
                <c:pt idx="0">
                  <c:v>206</c:v>
                </c:pt>
                <c:pt idx="1">
                  <c:v>54</c:v>
                </c:pt>
                <c:pt idx="2">
                  <c:v>0</c:v>
                </c:pt>
                <c:pt idx="3">
                  <c:v>152</c:v>
                </c:pt>
              </c:numCache>
            </c:numRef>
          </c:val>
        </c:ser>
        <c:ser>
          <c:idx val="1"/>
          <c:order val="1"/>
          <c:tx>
            <c:strRef>
              <c:f>Лист1!$F$2</c:f>
              <c:strCache>
                <c:ptCount val="1"/>
                <c:pt idx="0">
                  <c:v>2023 г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70000"/>
                    <a:satMod val="150000"/>
                  </a:schemeClr>
                </a:gs>
                <a:gs pos="34000">
                  <a:schemeClr val="accent3">
                    <a:shade val="70000"/>
                    <a:satMod val="140000"/>
                  </a:schemeClr>
                </a:gs>
                <a:gs pos="70000">
                  <a:schemeClr val="accent3">
                    <a:tint val="100000"/>
                    <a:shade val="90000"/>
                    <a:satMod val="140000"/>
                  </a:schemeClr>
                </a:gs>
                <a:gs pos="100000">
                  <a:schemeClr val="accent3">
                    <a:tint val="100000"/>
                    <a:shade val="100000"/>
                    <a:sat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5100000"/>
              </a:lightRig>
            </a:scene3d>
            <a:sp3d contourW="6350">
              <a:bevelT w="29210" h="12700"/>
              <a:contourClr>
                <a:scrgbClr r="0" g="0" b="0">
                  <a:shade val="30000"/>
                  <a:satMod val="130000"/>
                </a:scrgbClr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Лист1!$D$3:$D$6</c:f>
              <c:strCache>
                <c:ptCount val="4"/>
                <c:pt idx="0">
                  <c:v>Число родов (всего), из них:</c:v>
                </c:pt>
                <c:pt idx="1">
                  <c:v>- в акушерских стационарах I группы</c:v>
                </c:pt>
                <c:pt idx="2">
                  <c:v>В ургентном родильном зале</c:v>
                </c:pt>
                <c:pt idx="3">
                  <c:v>- в акушерских стационарах III группы</c:v>
                </c:pt>
              </c:strCache>
            </c:strRef>
          </c:cat>
          <c:val>
            <c:numRef>
              <c:f>Лист1!$F$3:$F$6</c:f>
              <c:numCache>
                <c:formatCode>General</c:formatCode>
                <c:ptCount val="4"/>
                <c:pt idx="0">
                  <c:v>182</c:v>
                </c:pt>
                <c:pt idx="1">
                  <c:v>52</c:v>
                </c:pt>
                <c:pt idx="2">
                  <c:v>0</c:v>
                </c:pt>
                <c:pt idx="3">
                  <c:v>130</c:v>
                </c:pt>
              </c:numCache>
            </c:numRef>
          </c:val>
        </c:ser>
        <c:ser>
          <c:idx val="2"/>
          <c:order val="2"/>
          <c:tx>
            <c:strRef>
              <c:f>Лист1!$G$2</c:f>
              <c:strCache>
                <c:ptCount val="1"/>
                <c:pt idx="0">
                  <c:v>2024 г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70000"/>
                    <a:satMod val="150000"/>
                  </a:schemeClr>
                </a:gs>
                <a:gs pos="34000">
                  <a:schemeClr val="accent5">
                    <a:shade val="70000"/>
                    <a:satMod val="140000"/>
                  </a:schemeClr>
                </a:gs>
                <a:gs pos="70000">
                  <a:schemeClr val="accent5">
                    <a:tint val="100000"/>
                    <a:shade val="90000"/>
                    <a:satMod val="140000"/>
                  </a:schemeClr>
                </a:gs>
                <a:gs pos="100000">
                  <a:schemeClr val="accent5">
                    <a:tint val="100000"/>
                    <a:shade val="100000"/>
                    <a:sat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5100000"/>
              </a:lightRig>
            </a:scene3d>
            <a:sp3d contourW="6350">
              <a:bevelT w="29210" h="12700"/>
              <a:contourClr>
                <a:scrgbClr r="0" g="0" b="0">
                  <a:shade val="30000"/>
                  <a:satMod val="130000"/>
                </a:scrgbClr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Лист1!$D$3:$D$6</c:f>
              <c:strCache>
                <c:ptCount val="4"/>
                <c:pt idx="0">
                  <c:v>Число родов (всего), из них:</c:v>
                </c:pt>
                <c:pt idx="1">
                  <c:v>- в акушерских стационарах I группы</c:v>
                </c:pt>
                <c:pt idx="2">
                  <c:v>В ургентном родильном зале</c:v>
                </c:pt>
                <c:pt idx="3">
                  <c:v>- в акушерских стационарах III группы</c:v>
                </c:pt>
              </c:strCache>
            </c:strRef>
          </c:cat>
          <c:val>
            <c:numRef>
              <c:f>Лист1!$G$3:$G$6</c:f>
              <c:numCache>
                <c:formatCode>General</c:formatCode>
                <c:ptCount val="4"/>
                <c:pt idx="0">
                  <c:v>185</c:v>
                </c:pt>
                <c:pt idx="1">
                  <c:v>23</c:v>
                </c:pt>
                <c:pt idx="2">
                  <c:v>4</c:v>
                </c:pt>
                <c:pt idx="3">
                  <c:v>158</c:v>
                </c:pt>
              </c:numCache>
            </c:numRef>
          </c:val>
        </c:ser>
        <c:dLbls>
          <c:showVal val="1"/>
        </c:dLbls>
        <c:gapWidth val="100"/>
        <c:overlap val="-24"/>
        <c:axId val="131650304"/>
        <c:axId val="131651840"/>
      </c:barChart>
      <c:catAx>
        <c:axId val="1316503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651840"/>
        <c:crosses val="autoZero"/>
        <c:auto val="1"/>
        <c:lblAlgn val="ctr"/>
        <c:lblOffset val="100"/>
      </c:catAx>
      <c:valAx>
        <c:axId val="1316518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650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15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1">
      <a:schemeClr val="lt1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>
  <cs:dataPoint3D>
    <cs:lnRef idx="1">
      <a:schemeClr val="lt1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1">
      <a:schemeClr val="dk1"/>
    </cs:effectRef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1">
      <a:schemeClr val="dk1"/>
    </cs:effectRef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9EACF-21C2-4286-875E-CC34A19001B1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F06BC-6004-4C22-AEDB-89ABDBD130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860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00BB6-36C8-4E75-8B88-0B8BA5DC8989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, объект и три фотограф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C16441-0F1F-453B-BACF-543CEDE2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62" y="670000"/>
            <a:ext cx="4084027" cy="1114784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>
            <a:extLst>
              <a:ext uri="{FF2B5EF4-FFF2-40B4-BE49-F238E27FC236}">
                <a16:creationId xmlns="" xmlns:a16="http://schemas.microsoft.com/office/drawing/2014/main" id="{61EC9302-80D9-4A88-8591-DE2D4BA1F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562" y="2009188"/>
            <a:ext cx="4084028" cy="3951997"/>
          </a:xfrm>
        </p:spPr>
        <p:txBody>
          <a:bodyPr lIns="0" tIns="0" rIns="0" bIns="0" rtlCol="0">
            <a:no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4038" y="6463208"/>
            <a:ext cx="20574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Объект 16">
            <a:extLst>
              <a:ext uri="{FF2B5EF4-FFF2-40B4-BE49-F238E27FC236}">
                <a16:creationId xmlns="" xmlns:a16="http://schemas.microsoft.com/office/drawing/2014/main" id="{6AEAE6ED-58FA-4039-939A-E4032520CB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72563" y="6462714"/>
            <a:ext cx="1696640" cy="249237"/>
          </a:xfrm>
        </p:spPr>
        <p:txBody>
          <a:bodyPr rtlCol="0">
            <a:noAutofit/>
          </a:bodyPr>
          <a:lstStyle>
            <a:lvl1pPr marL="0" indent="0">
              <a:buNone/>
              <a:defRPr sz="14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Название вашей компании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="" xmlns:a16="http://schemas.microsoft.com/office/drawing/2014/main" id="{4502AABE-45EB-48A5-AD25-47BD8B79DF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39816" y="1"/>
            <a:ext cx="2572806" cy="4091942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0" y="1882900"/>
            <a:ext cx="1728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1">
            <a:extLst>
              <a:ext uri="{FF2B5EF4-FFF2-40B4-BE49-F238E27FC236}">
                <a16:creationId xmlns="" xmlns:a16="http://schemas.microsoft.com/office/drawing/2014/main" id="{4CF1D2ED-7B25-4251-BF07-47FBAA534810}"/>
              </a:ext>
            </a:extLst>
          </p:cNvPr>
          <p:cNvGrpSpPr/>
          <p:nvPr userDrawn="1"/>
        </p:nvGrpSpPr>
        <p:grpSpPr>
          <a:xfrm>
            <a:off x="272562" y="421046"/>
            <a:ext cx="561599" cy="134113"/>
            <a:chOff x="4827813" y="2534636"/>
            <a:chExt cx="996651" cy="178504"/>
          </a:xfrm>
        </p:grpSpPr>
        <p:sp>
          <p:nvSpPr>
            <p:cNvPr id="13" name="Овал 12">
              <a:extLst>
                <a:ext uri="{FF2B5EF4-FFF2-40B4-BE49-F238E27FC236}">
                  <a16:creationId xmlns="" xmlns:a16="http://schemas.microsoft.com/office/drawing/2014/main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4" name="Овал 13">
              <a:extLst>
                <a:ext uri="{FF2B5EF4-FFF2-40B4-BE49-F238E27FC236}">
                  <a16:creationId xmlns="" xmlns:a16="http://schemas.microsoft.com/office/drawing/2014/main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5" name="Овал 14">
              <a:extLst>
                <a:ext uri="{FF2B5EF4-FFF2-40B4-BE49-F238E27FC236}">
                  <a16:creationId xmlns="" xmlns:a16="http://schemas.microsoft.com/office/drawing/2014/main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16" name="Овал 15">
              <a:extLst>
                <a:ext uri="{FF2B5EF4-FFF2-40B4-BE49-F238E27FC236}">
                  <a16:creationId xmlns="" xmlns:a16="http://schemas.microsoft.com/office/drawing/2014/main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8725921A-0ED5-431E-899C-28A6920B5029}"/>
              </a:ext>
            </a:extLst>
          </p:cNvPr>
          <p:cNvSpPr/>
          <p:nvPr userDrawn="1"/>
        </p:nvSpPr>
        <p:spPr>
          <a:xfrm>
            <a:off x="3456119" y="4718683"/>
            <a:ext cx="2473779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Овал 17">
            <a:extLst>
              <a:ext uri="{FF2B5EF4-FFF2-40B4-BE49-F238E27FC236}">
                <a16:creationId xmlns="" xmlns:a16="http://schemas.microsoft.com/office/drawing/2014/main" id="{EE8B169A-8A2F-4425-A9A1-1B828428B434}"/>
              </a:ext>
            </a:extLst>
          </p:cNvPr>
          <p:cNvSpPr/>
          <p:nvPr userDrawn="1"/>
        </p:nvSpPr>
        <p:spPr>
          <a:xfrm>
            <a:off x="3217314" y="4494279"/>
            <a:ext cx="951140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1791081" y="1882900"/>
            <a:ext cx="40930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Рисунок 9">
            <a:extLst>
              <a:ext uri="{FF2B5EF4-FFF2-40B4-BE49-F238E27FC236}">
                <a16:creationId xmlns="" xmlns:a16="http://schemas.microsoft.com/office/drawing/2014/main" id="{63A2A33D-4D91-454D-A35B-6DA97069EC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56639" y="555158"/>
            <a:ext cx="1987361" cy="4298197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1" name="Рисунок 9">
            <a:extLst>
              <a:ext uri="{FF2B5EF4-FFF2-40B4-BE49-F238E27FC236}">
                <a16:creationId xmlns="" xmlns:a16="http://schemas.microsoft.com/office/drawing/2014/main" id="{7EC67FB7-777C-473E-95B8-585AA8E664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39816" y="4289111"/>
            <a:ext cx="2572805" cy="1672075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="" xmlns:p14="http://schemas.microsoft.com/office/powerpoint/2010/main" val="246074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Акушерка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</a:rPr>
              <a:t>Гуслякова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</a:rPr>
              <a:t>Антонида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Альфредовна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2025г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714480" y="1714488"/>
            <a:ext cx="5829320" cy="24917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Опыт организации работы ургентного родильного зала                   в ГБУЗ «Мухоршибирской ЦРБ»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66562" name="Object 2"/>
          <p:cNvGraphicFramePr>
            <a:graphicFrameLocks noChangeAspect="1"/>
          </p:cNvGraphicFramePr>
          <p:nvPr/>
        </p:nvGraphicFramePr>
        <p:xfrm>
          <a:off x="0" y="0"/>
          <a:ext cx="1296988" cy="819150"/>
        </p:xfrm>
        <a:graphic>
          <a:graphicData uri="http://schemas.openxmlformats.org/presentationml/2006/ole">
            <p:oleObj spid="_x0000_s66579" name="Точечный рисунок" r:id="rId3" imgW="2827265" imgH="1729890" progId="PBrush">
              <p:embed/>
            </p:oleObj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415" y="620688"/>
            <a:ext cx="6902152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ПАЛАТА СОВМЕСТНОГО ПРЕБЫВАНИЯ МАТЕРИ И РЕБЕНКА</a:t>
            </a:r>
            <a:endParaRPr lang="ru-RU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36315"/>
            <a:ext cx="2592288" cy="40488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384" y="1036314"/>
            <a:ext cx="2810095" cy="40488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807789"/>
            <a:ext cx="2664296" cy="35483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17878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0" name="Picture 8" descr="C:\Users\Варфоломеев АМ\Downloads\IMG_20250211_145305.jpg"/>
          <p:cNvPicPr>
            <a:picLocks noGrp="1" noChangeAspect="1" noChangeArrowheads="1"/>
          </p:cNvPicPr>
          <p:nvPr>
            <p:ph type="pic" sz="quarter" idx="4294967295"/>
          </p:nvPr>
        </p:nvPicPr>
        <p:blipFill>
          <a:blip r:embed="rId3" cstate="print"/>
          <a:srcRect t="24005" r="17995" b="24005"/>
          <a:stretch>
            <a:fillRect/>
          </a:stretch>
        </p:blipFill>
        <p:spPr bwMode="auto">
          <a:xfrm>
            <a:off x="214282" y="3786190"/>
            <a:ext cx="2109788" cy="2378075"/>
          </a:xfrm>
          <a:prstGeom prst="rect">
            <a:avLst/>
          </a:prstGeom>
          <a:noFill/>
        </p:spPr>
      </p:pic>
      <p:pic>
        <p:nvPicPr>
          <p:cNvPr id="23562" name="Picture 10" descr="C:\Users\Варфоломеев АМ\Downloads\IMG_20250211_144057.jpg"/>
          <p:cNvPicPr>
            <a:picLocks noGrp="1" noChangeAspect="1" noChangeArrowheads="1"/>
          </p:cNvPicPr>
          <p:nvPr>
            <p:ph type="pic" sz="quarter" idx="4294967295"/>
          </p:nvPr>
        </p:nvPicPr>
        <p:blipFill>
          <a:blip r:embed="rId4" cstate="print"/>
          <a:srcRect l="18566" t="10797" r="18566"/>
          <a:stretch>
            <a:fillRect/>
          </a:stretch>
        </p:blipFill>
        <p:spPr bwMode="auto">
          <a:xfrm>
            <a:off x="2571736" y="285728"/>
            <a:ext cx="3857652" cy="3649663"/>
          </a:xfrm>
          <a:prstGeom prst="rect">
            <a:avLst/>
          </a:prstGeom>
          <a:noFill/>
        </p:spPr>
      </p:pic>
      <p:pic>
        <p:nvPicPr>
          <p:cNvPr id="23566" name="Picture 14" descr="C:\Users\Варфоломеев АМ\Downloads\IMG_20250211_144545.jpg"/>
          <p:cNvPicPr>
            <a:picLocks noChangeAspect="1" noChangeArrowheads="1"/>
          </p:cNvPicPr>
          <p:nvPr/>
        </p:nvPicPr>
        <p:blipFill>
          <a:blip r:embed="rId5" cstate="print"/>
          <a:srcRect t="28349" r="15095" b="7005"/>
          <a:stretch>
            <a:fillRect/>
          </a:stretch>
        </p:blipFill>
        <p:spPr bwMode="auto">
          <a:xfrm>
            <a:off x="6572264" y="3357562"/>
            <a:ext cx="2203807" cy="23938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305701" cy="714380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Профессиональная переподготовка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7587" name="Picture 3" descr="C:\Users\user\Desktop\1746491576636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6357950" y="2857496"/>
            <a:ext cx="2606675" cy="34750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26" y="1000108"/>
            <a:ext cx="3346450" cy="2506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7590" name="Picture 6" descr="C:\Users\user\Desktop\17464915216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928802"/>
            <a:ext cx="2143139" cy="2714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21384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214290"/>
            <a:ext cx="6512511" cy="785818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Медико-экономическое обоснование решений: 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071546"/>
            <a:ext cx="41434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1.Прогрессивно снижающееся число родов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 В течение 2020-2023г.  количество родов снизилось на 42%.</a:t>
            </a:r>
          </a:p>
          <a:p>
            <a:pPr lvl="0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2. Низкая работа койки для беременных, рожениц и патологии беременности.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В структуре родильного и гинекологического отделений-коек для беременных и рожениц-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, патологии беременности- 5, гинекологических- 4. Средняя работа койки в родильном и гинекологическом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отделении составила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 2023 году 201,5, в 1 полугодии 2024г. 70,5.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3. Работа круглосуточного поста акушерок не обеспечивается ежедневной нагрузкой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5" y="2000241"/>
          <a:ext cx="7191404" cy="771736"/>
        </p:xfrm>
        <a:graphic>
          <a:graphicData uri="http://schemas.openxmlformats.org/drawingml/2006/table">
            <a:tbl>
              <a:tblPr/>
              <a:tblGrid>
                <a:gridCol w="970062"/>
                <a:gridCol w="1263235"/>
                <a:gridCol w="1262511"/>
                <a:gridCol w="1262511"/>
                <a:gridCol w="1262511"/>
                <a:gridCol w="1170574"/>
              </a:tblGrid>
              <a:tr h="345016">
                <a:tc>
                  <a:txBody>
                    <a:bodyPr/>
                    <a:lstStyle/>
                    <a:p>
                      <a:pPr algn="just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2020 г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2021 г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2022 г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2023 г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6мес. 2024</a:t>
                      </a: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69364">
                <a:tc>
                  <a:txBody>
                    <a:bodyPr/>
                    <a:lstStyle/>
                    <a:p>
                      <a:pPr algn="just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Число родов</a:t>
                      </a: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88</a:t>
                      </a: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73</a:t>
                      </a: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54</a:t>
                      </a: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51</a:t>
                      </a: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7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23</a:t>
                      </a:r>
                    </a:p>
                  </a:txBody>
                  <a:tcPr marL="63427" marR="634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234262" cy="857256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Маршрутизация беременных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8610" name="Picture 2" descr="C:\Users\user\Desktop\1746495214036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3357562"/>
            <a:ext cx="4286280" cy="3379567"/>
          </a:xfrm>
          <a:prstGeom prst="rect">
            <a:avLst/>
          </a:prstGeom>
          <a:noFill/>
        </p:spPr>
      </p:pic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4429124" y="785794"/>
            <a:ext cx="442915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Утверждается   график дежурства на дому врача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акушер-гинеколога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акушерок женской консультации для маршрутизации пациентов в стационарные учреждения г. Улан- Удэ.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Акушерок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ургентного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род.зала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мед. сестер педиатрического отделения,  для оказания экстренной и неотложной помощи беременным, роженицам, родильницам и новорожденным в условиях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ургентного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родильного зала.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000108"/>
            <a:ext cx="321471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Маршрутизация беременных осуществляется строго в  соответствии с Приказом МЗ РБ от 20.02.2021г. № 140-ОД «Об организации медицинской помощи женщинам в период беременности, родов и послеродовый период, женщинам при искусственном прерывании беременности, женщинам с гинекологическими заболеваниями на территории Республики Бурятия» и Приказом МЗ РБ от 22.11.2024г. № 879-ОД              (о внесении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</a:rPr>
              <a:t>изм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. в Приказ № 140-ОД). </a:t>
            </a:r>
            <a:endParaRPr lang="ru-RU" sz="16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98884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46"/>
            <a:ext cx="9144000" cy="68375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53095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0"/>
            <a:ext cx="9614302" cy="714356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Краткая характеристика 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лечебно-профилактического учреждения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714357"/>
            <a:ext cx="400052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45720"/>
            <a:endParaRPr lang="ru-RU" sz="16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Галина\Pictures\Больница.png">
            <a:extLst>
              <a:ext uri="{FF2B5EF4-FFF2-40B4-BE49-F238E27FC236}">
                <a16:creationId xmlns="" xmlns:a16="http://schemas.microsoft.com/office/drawing/2014/main" id="{63D63C79-7DFD-4C25-B97A-6083E6DF1DE8}"/>
              </a:ext>
            </a:extLst>
          </p:cNvPr>
          <p:cNvPicPr/>
          <p:nvPr/>
        </p:nvPicPr>
        <p:blipFill rotWithShape="1">
          <a:blip r:embed="rId3" cstate="print"/>
          <a:srcRect b="37299"/>
          <a:stretch/>
        </p:blipFill>
        <p:spPr bwMode="auto">
          <a:xfrm>
            <a:off x="4143372" y="814532"/>
            <a:ext cx="4473609" cy="23240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0" y="0"/>
          <a:ext cx="1296988" cy="819150"/>
        </p:xfrm>
        <a:graphic>
          <a:graphicData uri="http://schemas.openxmlformats.org/presentationml/2006/ole">
            <p:oleObj spid="_x0000_s17431" name="Точечный рисунок" r:id="rId4" imgW="2827265" imgH="1729890" progId="PBrush">
              <p:embed/>
            </p:oleObj>
          </a:graphicData>
        </a:graphic>
      </p:graphicFrame>
      <p:sp>
        <p:nvSpPr>
          <p:cNvPr id="8" name="Подзаголовок 2"/>
          <p:cNvSpPr txBox="1">
            <a:spLocks/>
          </p:cNvSpPr>
          <p:nvPr/>
        </p:nvSpPr>
        <p:spPr>
          <a:xfrm>
            <a:off x="4572000" y="4221088"/>
            <a:ext cx="4320480" cy="182622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7" name="Picture 9" descr="Карт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1667"/>
            <a:ext cx="3871681" cy="243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3857628"/>
            <a:ext cx="3234783" cy="2426087"/>
          </a:xfrm>
          <a:prstGeom prst="rect">
            <a:avLst/>
          </a:prstGeom>
        </p:spPr>
      </p:pic>
      <p:sp>
        <p:nvSpPr>
          <p:cNvPr id="11" name="Содержимое 5"/>
          <p:cNvSpPr txBox="1">
            <a:spLocks/>
          </p:cNvSpPr>
          <p:nvPr/>
        </p:nvSpPr>
        <p:spPr>
          <a:xfrm>
            <a:off x="142844" y="3286124"/>
            <a:ext cx="5500725" cy="3571876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228600" marR="0" lvl="0" indent="-18288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Население района – 19587 чел.                взрослое население  - 14675 чел. </a:t>
            </a:r>
          </a:p>
          <a:p>
            <a:pPr marL="228600" marR="0" lvl="0" indent="-18288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детское – 4912 чел. </a:t>
            </a:r>
          </a:p>
          <a:p>
            <a:pPr marL="228600" marR="0" lvl="0" indent="-18288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трудоспособное  – 10636 чел. </a:t>
            </a:r>
          </a:p>
          <a:p>
            <a:pPr marL="228600" marR="0" lvl="0" indent="-18288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старше трудоспособного - 4517 чел.</a:t>
            </a:r>
          </a:p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Tx/>
              <a:buChar char="-"/>
              <a:tabLst/>
              <a:defRPr/>
            </a:pPr>
            <a:endParaRPr kumimoji="0" lang="ru-RU" sz="49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Tx/>
              <a:buChar char="-"/>
              <a:tabLst/>
              <a:defRPr/>
            </a:pPr>
            <a:endParaRPr kumimoji="0" lang="ru-RU" sz="49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itchFamily="2" charset="2"/>
              <a:buChar char="ü"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центральная районная больница –  </a:t>
            </a: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поликлиника, стационар</a:t>
            </a: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(100 коек КС, 24 койки ДС)</a:t>
            </a: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ru-RU" sz="49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itchFamily="2" charset="2"/>
              <a:buChar char="ü"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врачебная амбулатория – 6</a:t>
            </a: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itchFamily="2" charset="2"/>
              <a:buChar char="ü"/>
              <a:tabLst/>
              <a:defRPr/>
            </a:pPr>
            <a:endParaRPr kumimoji="0" lang="ru-RU" sz="49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itchFamily="2" charset="2"/>
              <a:buChar char="ü"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фельдшерско-акушерский пункт – 15</a:t>
            </a: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(не укомплектован – 1)</a:t>
            </a:r>
            <a:endParaRPr kumimoji="0" lang="ru-RU" sz="49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18288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5616" y="116632"/>
            <a:ext cx="8496944" cy="1026368"/>
          </a:xfrm>
        </p:spPr>
        <p:txBody>
          <a:bodyPr/>
          <a:lstStyle/>
          <a:p>
            <a:pPr algn="ctr"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Акушерско-гинекологическая служба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4572000" y="3332594"/>
            <a:ext cx="4176464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cs typeface="Arial" pitchFamily="34" charset="0"/>
              </a:rPr>
              <a:t>                                                                                                                       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прикрепленного женского населения: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Численность женщин (всего)- 10961 чел.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женщин фертильного возраста - 4587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удельный вес ЖФВ в структуре (% от всех жителей) - 21,4 %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девочек – подростков (15-17 лет ) – 318 чел.</a:t>
            </a:r>
          </a:p>
          <a:p>
            <a:pPr>
              <a:lnSpc>
                <a:spcPct val="150000"/>
              </a:lnSpc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      </a:t>
            </a:r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0" y="0"/>
          <a:ext cx="1296988" cy="819150"/>
        </p:xfrm>
        <a:graphic>
          <a:graphicData uri="http://schemas.openxmlformats.org/presentationml/2006/ole">
            <p:oleObj spid="_x0000_s15378" name="Точечный рисунок" r:id="rId3" imgW="2827265" imgH="1729890" progId="PBrush">
              <p:embed/>
            </p:oleObj>
          </a:graphicData>
        </a:graphic>
      </p:graphicFrame>
      <p:sp>
        <p:nvSpPr>
          <p:cNvPr id="6" name="Подзаголовок 2"/>
          <p:cNvSpPr txBox="1">
            <a:spLocks/>
          </p:cNvSpPr>
          <p:nvPr/>
        </p:nvSpPr>
        <p:spPr>
          <a:xfrm>
            <a:off x="214282" y="3357562"/>
            <a:ext cx="4285710" cy="33117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</a:pP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Arial" pitchFamily="34" charset="0"/>
              </a:rPr>
              <a:t>Структура женской консультации:</a:t>
            </a: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кабинет врача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акушер-гинеколога</a:t>
            </a:r>
            <a:endParaRPr lang="ru-RU" sz="16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кабинет планирования семьи</a:t>
            </a: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смотровой кабинет</a:t>
            </a: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прием ведется одним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акушер-гинекологом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участковой акушеркой. </a:t>
            </a: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число врачебных посещений в день достигает  25-30 женщин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23528" y="816678"/>
            <a:ext cx="8429684" cy="218521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Женская консультация  ГБУЗ «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</a:rPr>
              <a:t>Мухоршибирская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ЦРБ»  оказывает первичную медико-санитарную специализированную медицинскую помощь по профилю «акушерство и гинекология» в амбулаторных условиях. Кабинет оборудован согласно стандарта оснащения женской консультации  Приложение № 1 к Порядку оказания медицинской помощи по профилю «акушерство и гинекология» (Приказ МЗ РФ от 20 октября 2020 г. N 1130н).</a:t>
            </a:r>
            <a:endParaRPr lang="ru-RU" sz="1600" dirty="0" smtClean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1071563" y="285750"/>
            <a:ext cx="8072437" cy="1143000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/>
              <a:t>Кадры</a:t>
            </a:r>
            <a:br>
              <a:rPr lang="ru-RU" sz="2000" dirty="0" smtClean="0"/>
            </a:br>
            <a:r>
              <a:rPr lang="ru-RU" sz="2000" dirty="0" smtClean="0"/>
              <a:t>(осуществляющие наблюдение, ведение и </a:t>
            </a:r>
            <a:r>
              <a:rPr lang="ru-RU" sz="2000" dirty="0" err="1" smtClean="0"/>
              <a:t>родоразрешение</a:t>
            </a:r>
            <a:r>
              <a:rPr lang="ru-RU" sz="2000" dirty="0" smtClean="0"/>
              <a:t> беременных,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рожениц</a:t>
            </a:r>
            <a:r>
              <a:rPr lang="ru-RU" sz="2000" dirty="0" smtClean="0"/>
              <a:t> и родильниц)</a:t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2896278623"/>
              </p:ext>
            </p:extLst>
          </p:nvPr>
        </p:nvGraphicFramePr>
        <p:xfrm>
          <a:off x="714348" y="1657350"/>
          <a:ext cx="7786742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285728"/>
            <a:ext cx="60722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Демографические показатели </a:t>
            </a:r>
            <a:endParaRPr lang="ru-RU" sz="2400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0" y="0"/>
          <a:ext cx="1296988" cy="819150"/>
        </p:xfrm>
        <a:graphic>
          <a:graphicData uri="http://schemas.openxmlformats.org/presentationml/2006/ole">
            <p:oleObj spid="_x0000_s22546" name="Точечный рисунок" r:id="rId3" imgW="2827265" imgH="1729890" progId="PBrush">
              <p:embed/>
            </p:oleObj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="" xmlns:p14="http://schemas.microsoft.com/office/powerpoint/2010/main" val="2855514611"/>
              </p:ext>
            </p:extLst>
          </p:nvPr>
        </p:nvGraphicFramePr>
        <p:xfrm>
          <a:off x="755576" y="980728"/>
          <a:ext cx="784887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919013765"/>
              </p:ext>
            </p:extLst>
          </p:nvPr>
        </p:nvGraphicFramePr>
        <p:xfrm>
          <a:off x="179512" y="428604"/>
          <a:ext cx="8712968" cy="480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428728" y="219796"/>
            <a:ext cx="70009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0575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05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4033" name="Object 1"/>
          <p:cNvGraphicFramePr>
            <a:graphicFrameLocks noChangeAspect="1"/>
          </p:cNvGraphicFramePr>
          <p:nvPr/>
        </p:nvGraphicFramePr>
        <p:xfrm>
          <a:off x="0" y="0"/>
          <a:ext cx="1296988" cy="819150"/>
        </p:xfrm>
        <a:graphic>
          <a:graphicData uri="http://schemas.openxmlformats.org/presentationml/2006/ole">
            <p:oleObj spid="_x0000_s44050" name="Точечный рисунок" r:id="rId3" imgW="2827265" imgH="1729890" progId="PBrush">
              <p:embed/>
            </p:oleObj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443462957"/>
              </p:ext>
            </p:extLst>
          </p:nvPr>
        </p:nvGraphicFramePr>
        <p:xfrm>
          <a:off x="661759" y="908720"/>
          <a:ext cx="7992888" cy="4872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-19050"/>
            <a:ext cx="7358113" cy="428625"/>
          </a:xfrm>
        </p:spPr>
        <p:txBody>
          <a:bodyPr/>
          <a:lstStyle/>
          <a:p>
            <a:pPr lvl="0" algn="ctr">
              <a:buNone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ea typeface="Times New Roman" pitchFamily="18" charset="0"/>
                <a:cs typeface="Arial" pitchFamily="34" charset="0"/>
              </a:rPr>
              <a:t>Реорганизация 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ea typeface="Times New Roman" pitchFamily="18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ea typeface="Times New Roman" pitchFamily="18" charset="0"/>
                <a:cs typeface="Arial" pitchFamily="34" charset="0"/>
              </a:rPr>
              <a:t>акушерско-гинекологического отделения.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/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3009" name="Object 1"/>
          <p:cNvGraphicFramePr>
            <a:graphicFrameLocks noChangeAspect="1"/>
          </p:cNvGraphicFramePr>
          <p:nvPr/>
        </p:nvGraphicFramePr>
        <p:xfrm>
          <a:off x="0" y="0"/>
          <a:ext cx="1296988" cy="819150"/>
        </p:xfrm>
        <a:graphic>
          <a:graphicData uri="http://schemas.openxmlformats.org/presentationml/2006/ole">
            <p:oleObj spid="_x0000_s43027" name="Точечный рисунок" r:id="rId3" imgW="2827265" imgH="1729890" progId="PBrush">
              <p:embed/>
            </p:oleObj>
          </a:graphicData>
        </a:graphic>
      </p:graphicFrame>
      <p:pic>
        <p:nvPicPr>
          <p:cNvPr id="6" name="Picture 2" descr="C:\Users\Варфоломеев АМ\Downloads\IMG_20250211_144910.jpg"/>
          <p:cNvPicPr>
            <a:picLocks noChangeAspect="1" noChangeArrowheads="1"/>
          </p:cNvPicPr>
          <p:nvPr/>
        </p:nvPicPr>
        <p:blipFill>
          <a:blip r:embed="rId4" cstate="print"/>
          <a:srcRect t="5264" b="5264"/>
          <a:stretch>
            <a:fillRect/>
          </a:stretch>
        </p:blipFill>
        <p:spPr bwMode="auto">
          <a:xfrm>
            <a:off x="6444208" y="3429000"/>
            <a:ext cx="2357486" cy="28121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 descr="C:\Users\user\Desktop\IMG_20250318_142741_8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3643314"/>
            <a:ext cx="3346450" cy="2509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49" y="1628800"/>
            <a:ext cx="2352324" cy="36853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675405"/>
            <a:ext cx="3727127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88913"/>
            <a:ext cx="3313113" cy="431800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Смотровой кабинет</a:t>
            </a:r>
            <a:endParaRPr lang="ru-RU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4294967295"/>
          </p:nvPr>
        </p:nvSpPr>
        <p:spPr>
          <a:xfrm>
            <a:off x="4499993" y="115888"/>
            <a:ext cx="3960439" cy="504825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</a:rPr>
              <a:t>Палата интенсивной терапии для новорожденных</a:t>
            </a:r>
            <a:endParaRPr lang="ru-RU" sz="3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142984"/>
            <a:ext cx="2808312" cy="29523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60" y="1214422"/>
            <a:ext cx="2542195" cy="33856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2" y="2714620"/>
            <a:ext cx="2422310" cy="3013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238933132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5293</TotalTime>
  <Words>461</Words>
  <Application>Microsoft Office PowerPoint</Application>
  <PresentationFormat>Экран (4:3)</PresentationFormat>
  <Paragraphs>69</Paragraphs>
  <Slides>15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Воздушный поток</vt:lpstr>
      <vt:lpstr>Точечный рисунок</vt:lpstr>
      <vt:lpstr>Акушерка Гуслякова Антонида  Альфредовна  2025г</vt:lpstr>
      <vt:lpstr>Краткая характеристика  лечебно-профилактического учреждения</vt:lpstr>
      <vt:lpstr>Акушерско-гинекологическая служба </vt:lpstr>
      <vt:lpstr>Кадры (осуществляющие наблюдение, ведение и родоразрешение беременных, рожениц и родильниц) </vt:lpstr>
      <vt:lpstr>Слайд 5</vt:lpstr>
      <vt:lpstr>Слайд 6</vt:lpstr>
      <vt:lpstr>Слайд 7</vt:lpstr>
      <vt:lpstr>Реорганизация  акушерско-гинекологического отделения.  </vt:lpstr>
      <vt:lpstr>Слайд 9</vt:lpstr>
      <vt:lpstr>ПАЛАТА СОВМЕСТНОГО ПРЕБЫВАНИЯ МАТЕРИ И РЕБЕНКА</vt:lpstr>
      <vt:lpstr>Слайд 11</vt:lpstr>
      <vt:lpstr>Профессиональная переподготовка</vt:lpstr>
      <vt:lpstr>Медико-экономическое обоснование решений:  </vt:lpstr>
      <vt:lpstr>Маршрутизация беременных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конкурс «Лучший врач акушер-гинеколог участковый Республики Бурятия»</dc:title>
  <dc:creator>гинекология</dc:creator>
  <cp:lastModifiedBy>L1</cp:lastModifiedBy>
  <cp:revision>737</cp:revision>
  <dcterms:created xsi:type="dcterms:W3CDTF">2022-05-26T07:45:46Z</dcterms:created>
  <dcterms:modified xsi:type="dcterms:W3CDTF">2025-05-06T06:29:57Z</dcterms:modified>
</cp:coreProperties>
</file>